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5" r:id="rId1"/>
  </p:sldMasterIdLst>
  <p:sldIdLst>
    <p:sldId id="256" r:id="rId2"/>
    <p:sldId id="257"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40"/>
    <p:restoredTop sz="94681"/>
  </p:normalViewPr>
  <p:slideViewPr>
    <p:cSldViewPr snapToGrid="0" snapToObjects="1">
      <p:cViewPr varScale="1">
        <p:scale>
          <a:sx n="93" d="100"/>
          <a:sy n="93" d="100"/>
        </p:scale>
        <p:origin x="232"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4E27016-CFCD-9846-9F65-80304AADBF00}" type="datetimeFigureOut">
              <a:rPr lang="en-US" smtClean="0"/>
              <a:t>1/4/24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9ADE74F-CBB1-0142-9423-DD043A53C73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305498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E27016-CFCD-9846-9F65-80304AADBF00}"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DE74F-CBB1-0142-9423-DD043A53C735}" type="slidenum">
              <a:rPr lang="en-US" smtClean="0"/>
              <a:t>‹#›</a:t>
            </a:fld>
            <a:endParaRPr lang="en-US"/>
          </a:p>
        </p:txBody>
      </p:sp>
    </p:spTree>
    <p:extLst>
      <p:ext uri="{BB962C8B-B14F-4D97-AF65-F5344CB8AC3E}">
        <p14:creationId xmlns:p14="http://schemas.microsoft.com/office/powerpoint/2010/main" val="202989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27016-CFCD-9846-9F65-80304AADBF00}"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DE74F-CBB1-0142-9423-DD043A53C73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0989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27016-CFCD-9846-9F65-80304AADBF00}"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DE74F-CBB1-0142-9423-DD043A53C73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142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27016-CFCD-9846-9F65-80304AADBF00}"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DE74F-CBB1-0142-9423-DD043A53C735}" type="slidenum">
              <a:rPr lang="en-US" smtClean="0"/>
              <a:t>‹#›</a:t>
            </a:fld>
            <a:endParaRPr lang="en-US"/>
          </a:p>
        </p:txBody>
      </p:sp>
    </p:spTree>
    <p:extLst>
      <p:ext uri="{BB962C8B-B14F-4D97-AF65-F5344CB8AC3E}">
        <p14:creationId xmlns:p14="http://schemas.microsoft.com/office/powerpoint/2010/main" val="1375788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27016-CFCD-9846-9F65-80304AADBF00}"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DE74F-CBB1-0142-9423-DD043A53C73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640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27016-CFCD-9846-9F65-80304AADBF00}"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DE74F-CBB1-0142-9423-DD043A53C73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1189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27016-CFCD-9846-9F65-80304AADBF00}"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DE74F-CBB1-0142-9423-DD043A53C73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661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27016-CFCD-9846-9F65-80304AADBF00}"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DE74F-CBB1-0142-9423-DD043A53C73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43157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27016-CFCD-9846-9F65-80304AADBF00}"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DE74F-CBB1-0142-9423-DD043A53C735}" type="slidenum">
              <a:rPr lang="en-US" smtClean="0"/>
              <a:t>‹#›</a:t>
            </a:fld>
            <a:endParaRPr lang="en-US"/>
          </a:p>
        </p:txBody>
      </p:sp>
    </p:spTree>
    <p:extLst>
      <p:ext uri="{BB962C8B-B14F-4D97-AF65-F5344CB8AC3E}">
        <p14:creationId xmlns:p14="http://schemas.microsoft.com/office/powerpoint/2010/main" val="82520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27016-CFCD-9846-9F65-80304AADBF00}"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DE74F-CBB1-0142-9423-DD043A53C73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447179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E27016-CFCD-9846-9F65-80304AADBF00}"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DE74F-CBB1-0142-9423-DD043A53C735}" type="slidenum">
              <a:rPr lang="en-US" smtClean="0"/>
              <a:t>‹#›</a:t>
            </a:fld>
            <a:endParaRPr lang="en-US"/>
          </a:p>
        </p:txBody>
      </p:sp>
    </p:spTree>
    <p:extLst>
      <p:ext uri="{BB962C8B-B14F-4D97-AF65-F5344CB8AC3E}">
        <p14:creationId xmlns:p14="http://schemas.microsoft.com/office/powerpoint/2010/main" val="2004506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E27016-CFCD-9846-9F65-80304AADBF00}" type="datetimeFigureOut">
              <a:rPr lang="en-US" smtClean="0"/>
              <a:t>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ADE74F-CBB1-0142-9423-DD043A53C73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000177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E27016-CFCD-9846-9F65-80304AADBF00}" type="datetimeFigureOut">
              <a:rPr lang="en-US" smtClean="0"/>
              <a:t>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DE74F-CBB1-0142-9423-DD043A53C73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242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27016-CFCD-9846-9F65-80304AADBF00}" type="datetimeFigureOut">
              <a:rPr lang="en-US" smtClean="0"/>
              <a:t>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DE74F-CBB1-0142-9423-DD043A53C735}" type="slidenum">
              <a:rPr lang="en-US" smtClean="0"/>
              <a:t>‹#›</a:t>
            </a:fld>
            <a:endParaRPr lang="en-US"/>
          </a:p>
        </p:txBody>
      </p:sp>
    </p:spTree>
    <p:extLst>
      <p:ext uri="{BB962C8B-B14F-4D97-AF65-F5344CB8AC3E}">
        <p14:creationId xmlns:p14="http://schemas.microsoft.com/office/powerpoint/2010/main" val="176682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E27016-CFCD-9846-9F65-80304AADBF00}"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DE74F-CBB1-0142-9423-DD043A53C73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47674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E27016-CFCD-9846-9F65-80304AADBF00}"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DE74F-CBB1-0142-9423-DD043A53C735}" type="slidenum">
              <a:rPr lang="en-US" smtClean="0"/>
              <a:t>‹#›</a:t>
            </a:fld>
            <a:endParaRPr lang="en-US"/>
          </a:p>
        </p:txBody>
      </p:sp>
    </p:spTree>
    <p:extLst>
      <p:ext uri="{BB962C8B-B14F-4D97-AF65-F5344CB8AC3E}">
        <p14:creationId xmlns:p14="http://schemas.microsoft.com/office/powerpoint/2010/main" val="20404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E27016-CFCD-9846-9F65-80304AADBF00}" type="datetimeFigureOut">
              <a:rPr lang="en-US" smtClean="0"/>
              <a:t>1/4/24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9ADE74F-CBB1-0142-9423-DD043A53C735}" type="slidenum">
              <a:rPr lang="en-US" smtClean="0"/>
              <a:t>‹#›</a:t>
            </a:fld>
            <a:endParaRPr lang="en-US"/>
          </a:p>
        </p:txBody>
      </p:sp>
    </p:spTree>
    <p:extLst>
      <p:ext uri="{BB962C8B-B14F-4D97-AF65-F5344CB8AC3E}">
        <p14:creationId xmlns:p14="http://schemas.microsoft.com/office/powerpoint/2010/main" val="84380481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a:t>Holy Cow! Consulting </a:t>
            </a:r>
          </a:p>
        </p:txBody>
      </p:sp>
      <p:sp>
        <p:nvSpPr>
          <p:cNvPr id="11" name="Subtitle 10"/>
          <p:cNvSpPr>
            <a:spLocks noGrp="1"/>
          </p:cNvSpPr>
          <p:nvPr>
            <p:ph type="subTitle" idx="1"/>
          </p:nvPr>
        </p:nvSpPr>
        <p:spPr/>
        <p:txBody>
          <a:bodyPr>
            <a:normAutofit/>
          </a:bodyPr>
          <a:lstStyle/>
          <a:p>
            <a:r>
              <a:rPr lang="en-US" dirty="0"/>
              <a:t>For over 25 years helping Leaders of Congregations make decisions using data. Because guessing shouldn’t be a part of your planning.</a:t>
            </a:r>
          </a:p>
        </p:txBody>
      </p:sp>
      <p:sp>
        <p:nvSpPr>
          <p:cNvPr id="12" name="Rectangle 11"/>
          <p:cNvSpPr/>
          <p:nvPr/>
        </p:nvSpPr>
        <p:spPr>
          <a:xfrm>
            <a:off x="6003667" y="3382834"/>
            <a:ext cx="184666" cy="92333"/>
          </a:xfrm>
          <a:prstGeom prst="rect">
            <a:avLst/>
          </a:prstGeom>
        </p:spPr>
        <p:txBody>
          <a:bodyPr wrap="none">
            <a:spAutoFit/>
          </a:bodyPr>
          <a:lstStyle/>
          <a:p>
            <a:r>
              <a:rPr lang="en-US" dirty="0"/>
              <a:t>	.	Holy Cow! Consulting PO Box 304 Westerville, Ohio 43081 </a:t>
            </a:r>
            <a:r>
              <a:rPr lang="en-US" dirty="0" err="1"/>
              <a:t>www.holycowconsulting.com</a:t>
            </a:r>
            <a:r>
              <a:rPr lang="en-US" dirty="0"/>
              <a:t>  </a:t>
            </a:r>
          </a:p>
        </p:txBody>
      </p:sp>
      <p:sp>
        <p:nvSpPr>
          <p:cNvPr id="15" name="Rectangle 14"/>
          <p:cNvSpPr/>
          <p:nvPr/>
        </p:nvSpPr>
        <p:spPr>
          <a:xfrm>
            <a:off x="6003667" y="3382834"/>
            <a:ext cx="184666" cy="92333"/>
          </a:xfrm>
          <a:prstGeom prst="rect">
            <a:avLst/>
          </a:prstGeom>
        </p:spPr>
        <p:txBody>
          <a:bodyPr wrap="none">
            <a:spAutoFit/>
          </a:bodyPr>
          <a:lstStyle/>
          <a:p>
            <a:r>
              <a:rPr lang="en-US" dirty="0"/>
              <a:t>	.	Holy Cow! Consulting PO Box 304 Westerville, Ohio 43081 </a:t>
            </a:r>
            <a:r>
              <a:rPr lang="en-US" dirty="0" err="1"/>
              <a:t>www.holycowconsulting.com</a:t>
            </a:r>
            <a:r>
              <a:rPr lang="en-US" dirty="0"/>
              <a:t>  </a:t>
            </a:r>
          </a:p>
        </p:txBody>
      </p:sp>
      <p:sp>
        <p:nvSpPr>
          <p:cNvPr id="16" name="Rectangle 15"/>
          <p:cNvSpPr/>
          <p:nvPr/>
        </p:nvSpPr>
        <p:spPr>
          <a:xfrm>
            <a:off x="6003667" y="3382834"/>
            <a:ext cx="184666" cy="92333"/>
          </a:xfrm>
          <a:prstGeom prst="rect">
            <a:avLst/>
          </a:prstGeom>
        </p:spPr>
        <p:txBody>
          <a:bodyPr wrap="none">
            <a:spAutoFit/>
          </a:bodyPr>
          <a:lstStyle/>
          <a:p>
            <a:r>
              <a:rPr lang="en-US" dirty="0"/>
              <a:t>	.	Holy Cow! Consulting PO Box 304 Westerville, Ohio 43081 </a:t>
            </a:r>
            <a:r>
              <a:rPr lang="en-US" dirty="0" err="1"/>
              <a:t>www.holycowconsulting.com</a:t>
            </a:r>
            <a:r>
              <a:rPr lang="en-US" dirty="0"/>
              <a:t>  </a:t>
            </a:r>
          </a:p>
        </p:txBody>
      </p:sp>
    </p:spTree>
    <p:extLst>
      <p:ext uri="{BB962C8B-B14F-4D97-AF65-F5344CB8AC3E}">
        <p14:creationId xmlns:p14="http://schemas.microsoft.com/office/powerpoint/2010/main" val="20299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normAutofit/>
          </a:bodyPr>
          <a:lstStyle/>
          <a:p>
            <a:r>
              <a:rPr lang="en-US" sz="2400" dirty="0">
                <a:solidFill>
                  <a:schemeClr val="bg1"/>
                </a:solidFill>
              </a:rPr>
              <a:t>WHAT DO WE KNOW FROM WORKING WITH OVER 6,000 CONGREGATIONS? </a:t>
            </a:r>
            <a:br>
              <a:rPr lang="en-US" sz="2400" dirty="0">
                <a:solidFill>
                  <a:schemeClr val="bg1"/>
                </a:solidFill>
              </a:rPr>
            </a:br>
            <a:r>
              <a:rPr lang="en-US" sz="2400" dirty="0">
                <a:solidFill>
                  <a:schemeClr val="bg1"/>
                </a:solidFill>
              </a:rPr>
              <a:t>The Five Strategic Initiatives Every Healthy Church Must Take </a:t>
            </a:r>
          </a:p>
        </p:txBody>
      </p:sp>
      <p:sp>
        <p:nvSpPr>
          <p:cNvPr id="3" name="Content Placeholder 2"/>
          <p:cNvSpPr>
            <a:spLocks noGrp="1"/>
          </p:cNvSpPr>
          <p:nvPr>
            <p:ph idx="1"/>
          </p:nvPr>
        </p:nvSpPr>
        <p:spPr/>
        <p:txBody>
          <a:bodyPr/>
          <a:lstStyle/>
          <a:p>
            <a:pPr marL="457200" indent="-457200">
              <a:buFont typeface="+mj-lt"/>
              <a:buAutoNum type="arabicPeriod"/>
            </a:pPr>
            <a:r>
              <a:rPr lang="en-US" dirty="0"/>
              <a:t> Recruit, develop, and support effective leaders. </a:t>
            </a:r>
          </a:p>
          <a:p>
            <a:pPr marL="457200" indent="-457200">
              <a:buFont typeface="+mj-lt"/>
              <a:buAutoNum type="arabicPeriod"/>
            </a:pPr>
            <a:r>
              <a:rPr lang="en-US" dirty="0"/>
              <a:t>Commit themselves to works that are externally focused. </a:t>
            </a:r>
          </a:p>
          <a:p>
            <a:pPr marL="457200" indent="-457200">
              <a:buFont typeface="+mj-lt"/>
              <a:buAutoNum type="arabicPeriod"/>
            </a:pPr>
            <a:r>
              <a:rPr lang="en-US" dirty="0"/>
              <a:t>Learn to approach change with a sense of curiosity and experimentation. </a:t>
            </a:r>
          </a:p>
          <a:p>
            <a:pPr marL="457200" indent="-457200">
              <a:buFont typeface="+mj-lt"/>
              <a:buAutoNum type="arabicPeriod"/>
            </a:pPr>
            <a:r>
              <a:rPr lang="en-US" dirty="0"/>
              <a:t>Learn about and engage in best practices. </a:t>
            </a:r>
          </a:p>
          <a:p>
            <a:pPr marL="457200" indent="-457200">
              <a:buFont typeface="+mj-lt"/>
              <a:buAutoNum type="arabicPeriod"/>
            </a:pPr>
            <a:r>
              <a:rPr lang="en-US" dirty="0"/>
              <a:t>Become relentless learners regarding the people they are serving. </a:t>
            </a:r>
          </a:p>
          <a:p>
            <a:endParaRPr lang="en-US" dirty="0"/>
          </a:p>
        </p:txBody>
      </p:sp>
      <p:pic>
        <p:nvPicPr>
          <p:cNvPr id="6" name="Picture 5" descr="A blue and grey logo&#10;&#10;Description automatically generated">
            <a:extLst>
              <a:ext uri="{FF2B5EF4-FFF2-40B4-BE49-F238E27FC236}">
                <a16:creationId xmlns:a16="http://schemas.microsoft.com/office/drawing/2014/main" id="{58AE2785-7E17-5F3B-1B9E-64F0C98B3140}"/>
              </a:ext>
            </a:extLst>
          </p:cNvPr>
          <p:cNvPicPr>
            <a:picLocks noChangeAspect="1"/>
          </p:cNvPicPr>
          <p:nvPr/>
        </p:nvPicPr>
        <p:blipFill>
          <a:blip r:embed="rId2"/>
          <a:stretch>
            <a:fillRect/>
          </a:stretch>
        </p:blipFill>
        <p:spPr>
          <a:xfrm>
            <a:off x="7523019" y="5140036"/>
            <a:ext cx="3906982" cy="1171142"/>
          </a:xfrm>
          <a:prstGeom prst="rect">
            <a:avLst/>
          </a:prstGeom>
        </p:spPr>
      </p:pic>
    </p:spTree>
    <p:extLst>
      <p:ext uri="{BB962C8B-B14F-4D97-AF65-F5344CB8AC3E}">
        <p14:creationId xmlns:p14="http://schemas.microsoft.com/office/powerpoint/2010/main" val="163542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dirty="0">
                <a:solidFill>
                  <a:schemeClr val="bg1"/>
                </a:solidFill>
              </a:rPr>
              <a:t>Congregation Assessment Tool™ (CAT) </a:t>
            </a:r>
          </a:p>
        </p:txBody>
      </p:sp>
      <p:sp>
        <p:nvSpPr>
          <p:cNvPr id="3" name="Content Placeholder 2"/>
          <p:cNvSpPr>
            <a:spLocks noGrp="1"/>
          </p:cNvSpPr>
          <p:nvPr>
            <p:ph sz="half" idx="1"/>
          </p:nvPr>
        </p:nvSpPr>
        <p:spPr>
          <a:xfrm>
            <a:off x="1448901" y="2346346"/>
            <a:ext cx="4718304" cy="3310128"/>
          </a:xfrm>
        </p:spPr>
        <p:txBody>
          <a:bodyPr/>
          <a:lstStyle/>
          <a:p>
            <a:pPr marL="0" indent="0">
              <a:buNone/>
            </a:pPr>
            <a:r>
              <a:rPr lang="en-US" baseline="30000" dirty="0"/>
              <a:t>The</a:t>
            </a:r>
            <a:r>
              <a:rPr lang="en-US" dirty="0"/>
              <a:t> CAT </a:t>
            </a:r>
            <a:r>
              <a:rPr lang="en-US" baseline="30000" dirty="0"/>
              <a:t>is the only benchmarked, customizable assessment designed especially for congregation planning processes:</a:t>
            </a:r>
            <a:r>
              <a:rPr lang="en-US" dirty="0"/>
              <a:t> </a:t>
            </a:r>
          </a:p>
          <a:p>
            <a:r>
              <a:rPr lang="en-US" baseline="30000" dirty="0"/>
              <a:t>Pastoral transitions</a:t>
            </a:r>
          </a:p>
          <a:p>
            <a:r>
              <a:rPr lang="en-US" baseline="30000" dirty="0"/>
              <a:t>Visioning and planning</a:t>
            </a:r>
          </a:p>
          <a:p>
            <a:r>
              <a:rPr lang="en-US" baseline="30000" dirty="0"/>
              <a:t>Financial campaigns</a:t>
            </a:r>
          </a:p>
          <a:p>
            <a:r>
              <a:rPr lang="en-US" baseline="30000" dirty="0"/>
              <a:t>Pastoral coaching</a:t>
            </a:r>
          </a:p>
          <a:p>
            <a:r>
              <a:rPr lang="en-US" baseline="30000" dirty="0"/>
              <a:t>Tracking congregation vitality. </a:t>
            </a:r>
          </a:p>
          <a:p>
            <a:endParaRPr lang="en-US" dirty="0"/>
          </a:p>
        </p:txBody>
      </p:sp>
      <p:pic>
        <p:nvPicPr>
          <p:cNvPr id="9" name="Content Placeholder 8" descr="A cat wearing a tie and sitting at a desk&#10;&#10;Description automatically generated">
            <a:extLst>
              <a:ext uri="{FF2B5EF4-FFF2-40B4-BE49-F238E27FC236}">
                <a16:creationId xmlns:a16="http://schemas.microsoft.com/office/drawing/2014/main" id="{BD8A0EE4-37D7-5448-3796-B6AFDD62F57C}"/>
              </a:ext>
            </a:extLst>
          </p:cNvPr>
          <p:cNvPicPr>
            <a:picLocks noGrp="1" noChangeAspect="1"/>
          </p:cNvPicPr>
          <p:nvPr>
            <p:ph sz="half" idx="2"/>
          </p:nvPr>
        </p:nvPicPr>
        <p:blipFill>
          <a:blip r:embed="rId2"/>
          <a:stretch>
            <a:fillRect/>
          </a:stretch>
        </p:blipFill>
        <p:spPr>
          <a:xfrm>
            <a:off x="6334125" y="2560638"/>
            <a:ext cx="4413249" cy="3309937"/>
          </a:xfrm>
        </p:spPr>
      </p:pic>
    </p:spTree>
    <p:extLst>
      <p:ext uri="{BB962C8B-B14F-4D97-AF65-F5344CB8AC3E}">
        <p14:creationId xmlns:p14="http://schemas.microsoft.com/office/powerpoint/2010/main" val="1295100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410757"/>
            <a:ext cx="9601196" cy="1303867"/>
          </a:xfrm>
        </p:spPr>
        <p:txBody>
          <a:bodyPr>
            <a:normAutofit fontScale="90000"/>
          </a:bodyPr>
          <a:lstStyle/>
          <a:p>
            <a:r>
              <a:rPr lang="en-US" sz="3600" dirty="0"/>
              <a:t>The CAT is a system wide assessment that offers the real possibility of expanding the self-awareness of congregations and can help you as  leaders to: </a:t>
            </a:r>
            <a:br>
              <a:rPr lang="en-US" dirty="0"/>
            </a:b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Measure the level of satisfaction and energy in the church you lead.</a:t>
            </a:r>
          </a:p>
          <a:p>
            <a:r>
              <a:rPr lang="en-US" dirty="0"/>
              <a:t> Identify the critical success factors for improving organizational climate.</a:t>
            </a:r>
          </a:p>
          <a:p>
            <a:r>
              <a:rPr lang="en-US" dirty="0"/>
              <a:t>Discover where members would like to go in the future.</a:t>
            </a:r>
          </a:p>
          <a:p>
            <a:r>
              <a:rPr lang="en-US" dirty="0"/>
              <a:t>Gauge readiness for change.</a:t>
            </a:r>
          </a:p>
          <a:p>
            <a:r>
              <a:rPr lang="en-US" dirty="0"/>
              <a:t>Uncover potential resources you may be missing.</a:t>
            </a:r>
          </a:p>
          <a:p>
            <a:r>
              <a:rPr lang="en-US" dirty="0"/>
              <a:t>Gain an understanding of your church’s culture which can facilitate or sabotage your best efforts. </a:t>
            </a:r>
          </a:p>
          <a:p>
            <a:endParaRPr lang="en-US" dirty="0"/>
          </a:p>
        </p:txBody>
      </p:sp>
    </p:spTree>
    <p:extLst>
      <p:ext uri="{BB962C8B-B14F-4D97-AF65-F5344CB8AC3E}">
        <p14:creationId xmlns:p14="http://schemas.microsoft.com/office/powerpoint/2010/main" val="86028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takes less than 25 minutes to take the CAT!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607273"/>
            <a:ext cx="5470525" cy="3643455"/>
          </a:xfrm>
        </p:spPr>
      </p:pic>
      <p:sp>
        <p:nvSpPr>
          <p:cNvPr id="4" name="Text Placeholder 3"/>
          <p:cNvSpPr>
            <a:spLocks noGrp="1"/>
          </p:cNvSpPr>
          <p:nvPr>
            <p:ph type="body" sz="half" idx="2"/>
          </p:nvPr>
        </p:nvSpPr>
        <p:spPr/>
        <p:txBody>
          <a:bodyPr/>
          <a:lstStyle/>
          <a:p>
            <a:r>
              <a:rPr lang="en-US" sz="2400" dirty="0"/>
              <a:t>You can take it online or on paper. </a:t>
            </a:r>
          </a:p>
          <a:p>
            <a:endParaRPr lang="en-US" dirty="0"/>
          </a:p>
        </p:txBody>
      </p:sp>
    </p:spTree>
    <p:extLst>
      <p:ext uri="{BB962C8B-B14F-4D97-AF65-F5344CB8AC3E}">
        <p14:creationId xmlns:p14="http://schemas.microsoft.com/office/powerpoint/2010/main" val="189084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7535825" y="982132"/>
            <a:ext cx="3360772" cy="1303867"/>
          </a:xfrm>
        </p:spPr>
        <p:txBody>
          <a:bodyPr vert="horz" lIns="91440" tIns="45720" rIns="91440" bIns="45720" rtlCol="0" anchor="ctr">
            <a:normAutofit fontScale="90000"/>
          </a:bodyPr>
          <a:lstStyle/>
          <a:p>
            <a:r>
              <a:rPr lang="en-US" dirty="0"/>
              <a:t>We love what we do!</a:t>
            </a:r>
          </a:p>
        </p:txBody>
      </p:sp>
      <p:sp>
        <p:nvSpPr>
          <p:cNvPr id="20" name="Rectangle 19">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map with pins on it&#10;&#10;Description automatically generated">
            <a:extLst>
              <a:ext uri="{FF2B5EF4-FFF2-40B4-BE49-F238E27FC236}">
                <a16:creationId xmlns:a16="http://schemas.microsoft.com/office/drawing/2014/main" id="{3C630B94-FD2C-403A-B47C-F9A3E64892E9}"/>
              </a:ext>
            </a:extLst>
          </p:cNvPr>
          <p:cNvPicPr>
            <a:picLocks noGrp="1" noChangeAspect="1"/>
          </p:cNvPicPr>
          <p:nvPr>
            <p:ph idx="1"/>
          </p:nvPr>
        </p:nvPicPr>
        <p:blipFill rotWithShape="1">
          <a:blip r:embed="rId5"/>
          <a:srcRect l="4060" r="4624" b="-2"/>
          <a:stretch/>
        </p:blipFill>
        <p:spPr>
          <a:xfrm>
            <a:off x="1412683" y="1410208"/>
            <a:ext cx="5278777" cy="3858780"/>
          </a:xfrm>
          <a:prstGeom prst="rect">
            <a:avLst/>
          </a:prstGeom>
        </p:spPr>
      </p:pic>
      <p:cxnSp>
        <p:nvCxnSpPr>
          <p:cNvPr id="22" name="Straight Connector 21">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7535824" y="2556932"/>
            <a:ext cx="3360771" cy="3318936"/>
          </a:xfrm>
          <a:prstGeom prst="rect">
            <a:avLst/>
          </a:prstGeom>
        </p:spPr>
        <p:txBody>
          <a:bodyPr vert="horz" lIns="91440" tIns="45720" rIns="91440" bIns="45720" rtlCol="0" anchor="t">
            <a:normAutofit/>
          </a:bodyPr>
          <a:lstStyle/>
          <a:p>
            <a:pPr defTabSz="457200">
              <a:spcBef>
                <a:spcPct val="20000"/>
              </a:spcBef>
              <a:spcAft>
                <a:spcPts val="600"/>
              </a:spcAft>
              <a:buClr>
                <a:schemeClr val="accent1"/>
              </a:buClr>
              <a:buSzPct val="115000"/>
              <a:buFont typeface="Arial"/>
              <a:buChar char="•"/>
            </a:pPr>
            <a:r>
              <a:rPr lang="en-US" dirty="0">
                <a:solidFill>
                  <a:schemeClr val="tx1">
                    <a:lumMod val="85000"/>
                    <a:lumOff val="15000"/>
                  </a:schemeClr>
                </a:solidFill>
              </a:rPr>
              <a:t>Over the years, we have  had the opportunity to work with over  6,000 congregations all over the country. We are excited to work with yours. Welcome to the Holy Cow! Consulting Family. </a:t>
            </a:r>
          </a:p>
        </p:txBody>
      </p:sp>
    </p:spTree>
    <p:extLst>
      <p:ext uri="{BB962C8B-B14F-4D97-AF65-F5344CB8AC3E}">
        <p14:creationId xmlns:p14="http://schemas.microsoft.com/office/powerpoint/2010/main" val="61715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err="1"/>
              <a:t>www.holycowconsulting.com</a:t>
            </a:r>
            <a:r>
              <a:rPr lang="en-US" dirty="0"/>
              <a:t> </a:t>
            </a:r>
          </a:p>
        </p:txBody>
      </p:sp>
      <p:pic>
        <p:nvPicPr>
          <p:cNvPr id="9" name="Picture 8" descr="A logo with text on it&#10;&#10;Description automatically generated">
            <a:extLst>
              <a:ext uri="{FF2B5EF4-FFF2-40B4-BE49-F238E27FC236}">
                <a16:creationId xmlns:a16="http://schemas.microsoft.com/office/drawing/2014/main" id="{75AC49D2-A44B-17F7-504A-60F277FAF9FA}"/>
              </a:ext>
            </a:extLst>
          </p:cNvPr>
          <p:cNvPicPr>
            <a:picLocks noChangeAspect="1"/>
          </p:cNvPicPr>
          <p:nvPr/>
        </p:nvPicPr>
        <p:blipFill>
          <a:blip r:embed="rId2"/>
          <a:stretch>
            <a:fillRect/>
          </a:stretch>
        </p:blipFill>
        <p:spPr>
          <a:xfrm>
            <a:off x="2137064" y="1028701"/>
            <a:ext cx="7696200" cy="2971800"/>
          </a:xfrm>
          <a:prstGeom prst="rect">
            <a:avLst/>
          </a:prstGeom>
        </p:spPr>
      </p:pic>
    </p:spTree>
    <p:extLst>
      <p:ext uri="{BB962C8B-B14F-4D97-AF65-F5344CB8AC3E}">
        <p14:creationId xmlns:p14="http://schemas.microsoft.com/office/powerpoint/2010/main" val="7175956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TotalTime>
  <Words>350</Words>
  <Application>Microsoft Macintosh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Holy Cow! Consulting </vt:lpstr>
      <vt:lpstr>WHAT DO WE KNOW FROM WORKING WITH OVER 6,000 CONGREGATIONS?  The Five Strategic Initiatives Every Healthy Church Must Take </vt:lpstr>
      <vt:lpstr>Congregation Assessment Tool™ (CAT) </vt:lpstr>
      <vt:lpstr>The CAT is a system wide assessment that offers the real possibility of expanding the self-awareness of congregations and can help you as  leaders to:   </vt:lpstr>
      <vt:lpstr>It takes less than 25 minutes to take the CAT! </vt:lpstr>
      <vt:lpstr>We love what we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Cow! Consulting </dc:title>
  <dc:creator>Emily Swanson</dc:creator>
  <cp:lastModifiedBy>Emily Swanson</cp:lastModifiedBy>
  <cp:revision>6</cp:revision>
  <dcterms:created xsi:type="dcterms:W3CDTF">2016-05-06T00:54:35Z</dcterms:created>
  <dcterms:modified xsi:type="dcterms:W3CDTF">2024-01-04T20:55:19Z</dcterms:modified>
</cp:coreProperties>
</file>